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rtl="0"/>
          <a:r>
            <a:rPr lang="es-MX" b="0" i="0" u="none" strike="noStrike" cap="none" baseline="0" noProof="0" dirty="0">
              <a:solidFill>
                <a:schemeClr val="tx1"/>
              </a:solidFill>
            </a:rPr>
            <a:t>  Autenticación</a:t>
          </a:r>
          <a:endParaRPr lang="es-MX" b="0" i="0" u="none" strike="noStrike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b="0" i="0" u="none" strike="noStrike" cap="none" baseline="0" noProof="0" dirty="0">
              <a:solidFill>
                <a:schemeClr val="tx1"/>
              </a:solidFill>
            </a:rPr>
            <a:t>  </a:t>
          </a:r>
          <a:r>
            <a:rPr lang="es-MX" dirty="0">
              <a:solidFill>
                <a:schemeClr val="tx1"/>
              </a:solidFill>
            </a:rPr>
            <a:t>Almacenamiento en caché</a:t>
          </a:r>
          <a:r>
            <a:rPr lang="es-MX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dirty="0">
              <a:solidFill>
                <a:schemeClr val="tx1"/>
              </a:solidFill>
            </a:rPr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dirty="0">
              <a:solidFill>
                <a:schemeClr val="tx1"/>
              </a:solidFill>
            </a:rPr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dirty="0">
              <a:solidFill>
                <a:schemeClr val="tx1"/>
              </a:solidFill>
            </a:rPr>
            <a:t>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dirty="0">
              <a:solidFill>
                <a:schemeClr val="tx1"/>
              </a:solidFill>
            </a:rPr>
            <a:t>  Paginado</a:t>
          </a:r>
          <a:endParaRPr lang="es-MX" dirty="0">
            <a:solidFill>
              <a:schemeClr val="tx1"/>
            </a:solidFill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dirty="0">
              <a:solidFill>
                <a:schemeClr val="tx1"/>
              </a:solidFill>
            </a:rPr>
            <a:t>  Framework de mensajes</a:t>
          </a:r>
          <a:endParaRPr lang="es-MX" dirty="0">
            <a:solidFill>
              <a:schemeClr val="tx1"/>
            </a:solidFill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 custLinFactNeighborX="-7228" custLinFactNeighborY="-8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 custLinFactNeighborX="-7228" custLinFactNeighborY="-8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 custLinFactNeighborX="-7228" custLinFactNeighborY="-8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 custLinFactNeighborX="-7228" custLinFactNeighborY="-8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1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</a:rPr>
            <a:t>  Gestión de </a:t>
          </a:r>
          <a:r>
            <a:rPr lang="es-MX" sz="11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</a:rPr>
            <a:t> estáticos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r>
            <a:rPr lang="es-MX" sz="1200" dirty="0">
              <a:solidFill>
                <a:schemeClr val="tx1"/>
              </a:solidFill>
            </a:rPr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>
        <a:xfrm rot="16200000">
          <a:off x="-18124" y="25282"/>
          <a:ext cx="1371601" cy="1321035"/>
        </a:xfrm>
        <a:prstGeom prst="flowChartManualOperation">
          <a:avLst/>
        </a:prstGeom>
      </dgm:spPr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>
        <a:xfrm rot="16200000">
          <a:off x="1401989" y="25282"/>
          <a:ext cx="1371601" cy="1321035"/>
        </a:xfrm>
        <a:prstGeom prst="flowChartManualOperation">
          <a:avLst/>
        </a:prstGeom>
      </dgm:spPr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>
        <a:xfrm rot="16200000">
          <a:off x="2822102" y="25282"/>
          <a:ext cx="1371601" cy="1321035"/>
        </a:xfrm>
        <a:prstGeom prst="flowChartManualOperation">
          <a:avLst/>
        </a:prstGeom>
      </dgm:spPr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>
        <a:xfrm rot="16200000">
          <a:off x="4242215" y="25282"/>
          <a:ext cx="1371601" cy="1321035"/>
        </a:xfrm>
        <a:prstGeom prst="flowChartManualOperation">
          <a:avLst/>
        </a:prstGeom>
      </dgm:spPr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>
        <a:xfrm rot="16200000">
          <a:off x="5662328" y="25282"/>
          <a:ext cx="1371601" cy="1321035"/>
        </a:xfrm>
        <a:prstGeom prst="flowChartManualOperation">
          <a:avLst/>
        </a:prstGeom>
      </dgm:spPr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>
        <a:xfrm rot="16200000">
          <a:off x="7082441" y="25282"/>
          <a:ext cx="1371601" cy="1321035"/>
        </a:xfrm>
        <a:prstGeom prst="flowChartManualOperation">
          <a:avLst/>
        </a:prstGeom>
      </dgm:spPr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>
        <a:xfrm rot="16200000">
          <a:off x="8502555" y="25282"/>
          <a:ext cx="1371601" cy="1321035"/>
        </a:xfrm>
        <a:prstGeom prst="flowChartManualOperation">
          <a:avLst/>
        </a:prstGeom>
      </dgm:spPr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3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dirty="0">
              <a:solidFill>
                <a:schemeClr val="tx1"/>
              </a:solidFill>
            </a:rPr>
            <a:t>Páginas</a:t>
          </a:r>
          <a:r>
            <a:rPr lang="es-MX" sz="1300" dirty="0">
              <a:solidFill>
                <a:schemeClr val="tx1"/>
              </a:solidFill>
            </a:rPr>
            <a:t> </a:t>
          </a:r>
          <a:r>
            <a:rPr lang="es-MX" sz="1200" dirty="0">
              <a:solidFill>
                <a:schemeClr val="tx1"/>
              </a:solidFill>
            </a:rPr>
            <a:t>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4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Framework de </a:t>
          </a:r>
          <a:r>
            <a:rPr lang="es-MX" sz="12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comprobación 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 Framework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cap="none" baseline="0" noProof="0" dirty="0">
            <a:solidFill>
              <a:schemeClr val="tx1"/>
            </a:solidFill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 dirty="0">
              <a:solidFill>
                <a:schemeClr val="tx1"/>
              </a:solidFill>
            </a:rPr>
            <a:t>Django es un </a:t>
          </a:r>
          <a:r>
            <a:rPr lang="es-EC" dirty="0" err="1">
              <a:solidFill>
                <a:schemeClr val="tx1"/>
              </a:solidFill>
            </a:rPr>
            <a:t>framework</a:t>
          </a:r>
          <a:r>
            <a:rPr lang="es-EC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 dirty="0">
              <a:solidFill>
                <a:schemeClr val="tx1"/>
              </a:solidFill>
            </a:rPr>
            <a:t>Hacer código mucho mas fácil, mas rápido y con menos código </a:t>
          </a:r>
        </a:p>
        <a:p>
          <a:endParaRPr lang="es-EC" dirty="0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 custLinFactNeighborX="-285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 custScaleY="69274" custLinFactNeighborY="13094">
        <dgm:presLayoutVars>
          <dgm:chMax val="0"/>
          <dgm:bulletEnabled val="1"/>
        </dgm:presLayoutVars>
      </dgm:prSet>
      <dgm:spPr/>
    </dgm:pt>
  </dgm:ptLst>
  <dgm:cxnLst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Flexibilidad, Extensibilidad y mantenimiento</a:t>
          </a:r>
          <a:endParaRPr lang="es-EC" dirty="0">
            <a:solidFill>
              <a:schemeClr val="tx1"/>
            </a:solidFill>
          </a:endParaRPr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 dirty="0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Rendimiento, Eficiencia y Escalabilidad </a:t>
          </a:r>
          <a:endParaRPr lang="es-EC" dirty="0">
            <a:solidFill>
              <a:schemeClr val="tx1"/>
            </a:solidFill>
          </a:endParaRPr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 dirty="0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 dirty="0"/>
            <a:t>Modelos </a:t>
          </a:r>
          <a:r>
            <a:rPr lang="es-EC" dirty="0" err="1"/>
            <a:t>MVC</a:t>
          </a:r>
          <a:endParaRPr lang="es-EC" dirty="0"/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 dirty="0"/>
            <a:t>Maneja Modelo </a:t>
          </a:r>
          <a:r>
            <a:rPr lang="es-EC" dirty="0" err="1"/>
            <a:t>ORM</a:t>
          </a:r>
          <a:endParaRPr lang="es-EC" dirty="0"/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 dirty="0"/>
            <a:t>Api </a:t>
          </a:r>
          <a:r>
            <a:rPr lang="es-EC" dirty="0" err="1"/>
            <a:t>REST</a:t>
          </a:r>
          <a:r>
            <a:rPr lang="es-EC" dirty="0"/>
            <a:t> que transforma una pagina </a:t>
          </a:r>
          <a:r>
            <a:rPr lang="es-EC" dirty="0" err="1"/>
            <a:t>html</a:t>
          </a:r>
          <a:r>
            <a:rPr lang="es-EC" dirty="0"/>
            <a:t> en un </a:t>
          </a:r>
          <a:r>
            <a:rPr lang="es-EC" dirty="0" err="1"/>
            <a:t>Endpoint</a:t>
          </a:r>
          <a:endParaRPr lang="es-EC" dirty="0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2528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noProof="0" dirty="0">
              <a:solidFill>
                <a:schemeClr val="tx1"/>
              </a:solidFill>
            </a:rPr>
            <a:t>  Autenticación</a:t>
          </a:r>
          <a:endParaRPr lang="es-MX" sz="1100" b="0" i="0" u="none" strike="noStrike" kern="1200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sp:txBody>
      <dsp:txXfrm rot="5400000">
        <a:off x="1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394827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noProof="0" dirty="0">
              <a:solidFill>
                <a:schemeClr val="tx1"/>
              </a:solidFill>
            </a:rPr>
            <a:t>  </a:t>
          </a:r>
          <a:r>
            <a:rPr lang="es-MX" sz="1100" kern="1200" dirty="0">
              <a:solidFill>
                <a:schemeClr val="tx1"/>
              </a:solidFill>
            </a:rPr>
            <a:t>Almacenamiento en caché</a:t>
          </a: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sp:txBody>
      <dsp:txXfrm rot="5400000">
        <a:off x="1420110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14940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100" kern="1200" dirty="0">
              <a:solidFill>
                <a:schemeClr val="tx1"/>
              </a:solidFill>
            </a:rPr>
            <a:t>Registro</a:t>
          </a:r>
        </a:p>
      </dsp:txBody>
      <dsp:txXfrm rot="5400000">
        <a:off x="2840223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35053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sz="1100" kern="1200" dirty="0">
              <a:solidFill>
                <a:schemeClr val="tx1"/>
              </a:solidFill>
            </a:rPr>
            <a:t>Enviando correos</a:t>
          </a:r>
        </a:p>
      </dsp:txBody>
      <dsp:txXfrm rot="5400000">
        <a:off x="4260336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100" kern="1200" dirty="0">
              <a:solidFill>
                <a:schemeClr val="tx1"/>
              </a:solidFill>
            </a:rPr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</a:rPr>
            <a:t>  Paginado</a:t>
          </a:r>
          <a:endParaRPr lang="es-MX" sz="11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</a:rPr>
            <a:t>  Framework de mensajes</a:t>
          </a:r>
          <a:endParaRPr lang="es-MX" sz="11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1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Gestión de </a:t>
          </a:r>
          <a:r>
            <a:rPr lang="es-MX" sz="11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</a:rPr>
            <a:t> estáticos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Páginas</a:t>
          </a:r>
          <a:r>
            <a:rPr lang="es-MX" sz="1300" kern="1200" dirty="0">
              <a:solidFill>
                <a:schemeClr val="tx1"/>
              </a:solidFill>
            </a:rPr>
            <a:t> </a:t>
          </a:r>
          <a:r>
            <a:rPr lang="es-MX" sz="1200" kern="1200" dirty="0">
              <a:solidFill>
                <a:schemeClr val="tx1"/>
              </a:solidFill>
            </a:rPr>
            <a:t>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Framework de 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comprobación 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 Framework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kern="1200" cap="none" baseline="0" noProof="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 dirty="0">
              <a:solidFill>
                <a:schemeClr val="tx1"/>
              </a:solidFill>
            </a:rPr>
            <a:t>Django es un </a:t>
          </a:r>
          <a:r>
            <a:rPr lang="es-EC" sz="2300" kern="1200" dirty="0" err="1">
              <a:solidFill>
                <a:schemeClr val="tx1"/>
              </a:solidFill>
            </a:rPr>
            <a:t>framework</a:t>
          </a:r>
          <a:r>
            <a:rPr lang="es-EC" sz="2300" kern="1200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2068154"/>
          <a:ext cx="4101084" cy="142777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 dirty="0">
              <a:solidFill>
                <a:schemeClr val="tx1"/>
              </a:solidFill>
            </a:rPr>
            <a:t>Hacer código mucho mas fácil, mas rápido y con menos código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300" kern="1200" dirty="0"/>
        </a:p>
      </dsp:txBody>
      <dsp:txXfrm>
        <a:off x="5257800" y="2068154"/>
        <a:ext cx="4101084" cy="1427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Modelos </a:t>
          </a:r>
          <a:r>
            <a:rPr lang="es-EC" sz="1600" kern="1200" dirty="0" err="1"/>
            <a:t>MVC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Maneja Modelo </a:t>
          </a:r>
          <a:r>
            <a:rPr lang="es-EC" sz="1600" kern="1200" dirty="0" err="1"/>
            <a:t>ORM</a:t>
          </a:r>
          <a:endParaRPr lang="es-EC" sz="1600" kern="1200" dirty="0"/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Flexibilidad, Extensibilidad y mantenimiento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495293"/>
            <a:satOff val="-28229"/>
            <a:lumOff val="-2343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-495293"/>
              <a:satOff val="-28229"/>
              <a:lumOff val="-2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Api </a:t>
          </a:r>
          <a:r>
            <a:rPr lang="es-EC" sz="1600" kern="1200" dirty="0" err="1"/>
            <a:t>REST</a:t>
          </a:r>
          <a:r>
            <a:rPr lang="es-EC" sz="1600" kern="1200" dirty="0"/>
            <a:t> que transforma una pagina </a:t>
          </a:r>
          <a:r>
            <a:rPr lang="es-EC" sz="1600" kern="1200" dirty="0" err="1"/>
            <a:t>html</a:t>
          </a:r>
          <a:r>
            <a:rPr lang="es-EC" sz="1600" kern="1200" dirty="0"/>
            <a:t> en un </a:t>
          </a:r>
          <a:r>
            <a:rPr lang="es-EC" sz="1600" kern="1200" dirty="0" err="1"/>
            <a:t>Endpoint</a:t>
          </a:r>
          <a:endParaRPr lang="es-EC" sz="1600" kern="1200" dirty="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-911834"/>
            <a:satOff val="-4605"/>
            <a:lumOff val="-647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Rendimiento, Eficiencia y Escalabilidad 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22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7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16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83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640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947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85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70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113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5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919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79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654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60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039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94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3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17" Type="http://schemas.openxmlformats.org/officeDocument/2006/relationships/diagramData" Target="../diagrams/data3.xml"/><Relationship Id="rId2" Type="http://schemas.openxmlformats.org/officeDocument/2006/relationships/video" Target="../media/media6.mp4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3.xml"/><Relationship Id="rId1" Type="http://schemas.microsoft.com/office/2007/relationships/media" Target="../media/media6.mp4"/><Relationship Id="rId6" Type="http://schemas.openxmlformats.org/officeDocument/2006/relationships/image" Target="../media/image22.svg"/><Relationship Id="rId11" Type="http://schemas.microsoft.com/office/2007/relationships/diagramDrawing" Target="../diagrams/drawing1.xml"/><Relationship Id="rId5" Type="http://schemas.openxmlformats.org/officeDocument/2006/relationships/image" Target="../media/image21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19" Type="http://schemas.openxmlformats.org/officeDocument/2006/relationships/diagramQuickStyle" Target="../diagrams/quickStyle3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7.png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7.png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founda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r.io/blog/django-vs-larave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3688957" y="71392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79"/>
            <a:ext cx="8140908" cy="888196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 dirty="0">
                <a:ea typeface="+mn-lt"/>
                <a:cs typeface="+mn-lt"/>
              </a:rPr>
              <a:t>  </a:t>
            </a:r>
            <a:br>
              <a:rPr lang="es-MX" dirty="0">
                <a:ea typeface="+mn-lt"/>
                <a:cs typeface="+mn-lt"/>
              </a:rPr>
            </a:b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endParaRPr lang="es-MX" dirty="0"/>
          </a:p>
          <a:p>
            <a:endParaRPr lang="es-MX" dirty="0"/>
          </a:p>
          <a:p>
            <a:endParaRPr lang="es-MX" dirty="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  <a:endParaRPr lang="es-MX" dirty="0">
              <a:cs typeface="Calibri"/>
            </a:endParaRP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820704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574928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615937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14954" y="6475751"/>
            <a:ext cx="677046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7931046" cy="1032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47357" y="6612520"/>
            <a:ext cx="544642" cy="2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40" y="191387"/>
            <a:ext cx="8485682" cy="1055258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03177"/>
              </p:ext>
            </p:extLst>
          </p:nvPr>
        </p:nvGraphicFramePr>
        <p:xfrm>
          <a:off x="2055687" y="1312132"/>
          <a:ext cx="7208236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118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604118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 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rendimiento,</a:t>
                      </a:r>
                      <a:r>
                        <a:rPr lang="es-ES" sz="1800" b="0" i="0" u="none" strike="noStrike" baseline="0" noProof="0" dirty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proporciona 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49" y="467331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149" y="2236774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7"/>
    </mc:Choice>
    <mc:Fallback xmlns=""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8440711" cy="112672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746842"/>
            <a:ext cx="10867011" cy="44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69390"/>
              </p:ext>
            </p:extLst>
          </p:nvPr>
        </p:nvGraphicFramePr>
        <p:xfrm>
          <a:off x="2188564" y="1102270"/>
          <a:ext cx="6955434" cy="504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717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477717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 dirty="0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335" y="2427833"/>
            <a:ext cx="2743200" cy="104739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621" y="4581465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"/>
    </mc:Choice>
    <mc:Fallback xmlns=""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11"/>
            <a:ext cx="8470692" cy="118668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491068" y="2216770"/>
            <a:ext cx="604464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89" y="5052360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359" y="1613958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52"/>
            <a:ext cx="8245839" cy="109674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5" y="2420616"/>
            <a:ext cx="3856999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4139687" y="1057596"/>
            <a:ext cx="5275054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Contienen 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 algn="just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991"/>
              </p:ext>
            </p:extLst>
          </p:nvPr>
        </p:nvGraphicFramePr>
        <p:xfrm>
          <a:off x="148653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049484" y="0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pic>
        <p:nvPicPr>
          <p:cNvPr id="6" name="Audio 13">
            <a:hlinkClick r:id="" action="ppaction://media"/>
            <a:extLst>
              <a:ext uri="{FF2B5EF4-FFF2-40B4-BE49-F238E27FC236}">
                <a16:creationId xmlns:a16="http://schemas.microsoft.com/office/drawing/2014/main" id="{A5879A2F-6568-44AD-B210-0EEFAEF2A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115903" y="-7495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603503"/>
              </p:ext>
            </p:extLst>
          </p:nvPr>
        </p:nvGraphicFramePr>
        <p:xfrm>
          <a:off x="1264863" y="1616835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5" name="Audio 9">
            <a:hlinkClick r:id="" action="ppaction://media"/>
            <a:extLst>
              <a:ext uri="{FF2B5EF4-FFF2-40B4-BE49-F238E27FC236}">
                <a16:creationId xmlns:a16="http://schemas.microsoft.com/office/drawing/2014/main" id="{5827FABD-4E7E-448D-B31E-042E87434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 dirty="0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Lucy </a:t>
            </a:r>
            <a:r>
              <a:rPr lang="es-MX" sz="2000" dirty="0" err="1">
                <a:cs typeface="Calibri"/>
              </a:rPr>
              <a:t>Caregua</a:t>
            </a:r>
            <a:r>
              <a:rPr lang="es-MX" sz="2000" dirty="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Andrés Macancela.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Juan C. </a:t>
            </a:r>
            <a:r>
              <a:rPr lang="es-MX" sz="2000" dirty="0" err="1">
                <a:cs typeface="Calibri"/>
              </a:rPr>
              <a:t>Sellán</a:t>
            </a:r>
            <a:r>
              <a:rPr lang="es-MX" sz="2000" dirty="0">
                <a:cs typeface="Calibri"/>
              </a:rPr>
              <a:t>.</a:t>
            </a:r>
            <a:endParaRPr lang="es-MX" dirty="0"/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3928232" y="142378"/>
            <a:ext cx="5536001" cy="5304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16349" y="1379693"/>
            <a:ext cx="5217822" cy="4451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25" y="289477"/>
            <a:ext cx="5162705" cy="684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198633" y="2387731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PHYTON.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sitios web y </a:t>
            </a:r>
            <a:r>
              <a:rPr lang="en-US" dirty="0" err="1"/>
              <a:t>aplicaciones</a:t>
            </a:r>
            <a:r>
              <a:rPr lang="en-US" dirty="0"/>
              <a:t> web a </a:t>
            </a:r>
            <a:r>
              <a:rPr lang="en-US" dirty="0" err="1"/>
              <a:t>partir</a:t>
            </a:r>
            <a:r>
              <a:rPr lang="en-US" dirty="0"/>
              <a:t> de una base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y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listos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r>
              <a:rPr lang="en-US" dirty="0"/>
              <a:t> y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.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67" y="315616"/>
            <a:ext cx="4876955" cy="81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  <a:endParaRPr lang="en-US" dirty="0">
              <a:solidFill>
                <a:schemeClr val="accent1"/>
              </a:solidFill>
              <a:latin typeface="Arial Black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17" y="1897026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79388" indent="-179388" algn="just"/>
            <a:r>
              <a:rPr lang="es-ES" sz="1600" dirty="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sz="1600" dirty="0">
                <a:solidFill>
                  <a:srgbClr val="000000"/>
                </a:solidFill>
              </a:rPr>
              <a:t>Django cuenta con el respaldo de </a:t>
            </a:r>
            <a:r>
              <a:rPr lang="es-ES" sz="1600" dirty="0">
                <a:solidFill>
                  <a:srgbClr val="000000"/>
                </a:solidFill>
                <a:hlinkClick r:id="rId3"/>
              </a:rPr>
              <a:t>Django Software </a:t>
            </a:r>
            <a:r>
              <a:rPr lang="es-ES" sz="1600" dirty="0" err="1">
                <a:solidFill>
                  <a:srgbClr val="000000"/>
                </a:solidFill>
                <a:hlinkClick r:id="rId3"/>
              </a:rPr>
              <a:t>Foundation</a:t>
            </a:r>
            <a:r>
              <a:rPr lang="es-ES" sz="1600" dirty="0">
                <a:solidFill>
                  <a:srgbClr val="000000"/>
                </a:solidFill>
              </a:rPr>
              <a:t> , que proporciona una gobernanza centralizada.</a:t>
            </a:r>
            <a:endParaRPr lang="es-ES" sz="1600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sz="1600" dirty="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sz="1600" dirty="0">
                <a:solidFill>
                  <a:srgbClr val="000000"/>
                </a:solidFill>
              </a:rPr>
              <a:t>El Django </a:t>
            </a:r>
            <a:r>
              <a:rPr lang="es-ES" sz="1600" dirty="0" err="1">
                <a:solidFill>
                  <a:srgbClr val="000000"/>
                </a:solidFill>
              </a:rPr>
              <a:t>CMS</a:t>
            </a:r>
            <a:r>
              <a:rPr lang="es-ES" sz="1600" dirty="0">
                <a:solidFill>
                  <a:srgbClr val="000000"/>
                </a:solidFill>
              </a:rPr>
              <a:t> es fácil de usar, con una interfaz intuitiva de arrastrar. </a:t>
            </a:r>
            <a:endParaRPr lang="es-ES" sz="1600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sz="1600" dirty="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959370" y="14775"/>
            <a:ext cx="7909703" cy="110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4636534" y="1702159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Depende</a:t>
            </a:r>
            <a:r>
              <a:rPr lang="en-US" sz="2000" dirty="0">
                <a:solidFill>
                  <a:srgbClr val="000000"/>
                </a:solidFill>
              </a:rPr>
              <a:t> del </a:t>
            </a:r>
            <a:r>
              <a:rPr lang="en-US" sz="2000" dirty="0" err="1">
                <a:solidFill>
                  <a:srgbClr val="000000"/>
                </a:solidFill>
              </a:rPr>
              <a:t>individuo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pero</a:t>
            </a:r>
            <a:r>
              <a:rPr lang="en-US" sz="2000" dirty="0">
                <a:solidFill>
                  <a:srgbClr val="000000"/>
                </a:solidFill>
              </a:rPr>
              <a:t> se </a:t>
            </a:r>
            <a:r>
              <a:rPr lang="en-US" sz="2000" dirty="0" err="1">
                <a:solidFill>
                  <a:srgbClr val="000000"/>
                </a:solidFill>
              </a:rPr>
              <a:t>podría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decir</a:t>
            </a:r>
            <a:r>
              <a:rPr lang="en-US" sz="2000" dirty="0">
                <a:solidFill>
                  <a:srgbClr val="000000"/>
                </a:solidFill>
              </a:rPr>
              <a:t> que </a:t>
            </a:r>
            <a:r>
              <a:rPr lang="en-US" sz="2000" dirty="0" err="1">
                <a:solidFill>
                  <a:srgbClr val="000000"/>
                </a:solidFill>
              </a:rPr>
              <a:t>tiene</a:t>
            </a:r>
            <a:r>
              <a:rPr lang="en-US" sz="2000" dirty="0">
                <a:solidFill>
                  <a:srgbClr val="000000"/>
                </a:solidFill>
              </a:rPr>
              <a:t> una </a:t>
            </a:r>
            <a:r>
              <a:rPr lang="en-US" sz="2000" dirty="0" err="1">
                <a:solidFill>
                  <a:srgbClr val="000000"/>
                </a:solidFill>
                <a:hlinkClick r:id="rId3"/>
              </a:rPr>
              <a:t>curva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 de </a:t>
            </a:r>
            <a:r>
              <a:rPr lang="en-US" sz="2000" b="1" dirty="0">
                <a:solidFill>
                  <a:srgbClr val="000000"/>
                </a:solidFill>
                <a:hlinkClick r:id="rId3"/>
              </a:rPr>
              <a:t>bajo </a:t>
            </a:r>
            <a:r>
              <a:rPr lang="en-US" sz="2000" dirty="0" err="1">
                <a:solidFill>
                  <a:srgbClr val="000000"/>
                </a:solidFill>
                <a:hlinkClick r:id="rId3"/>
              </a:rPr>
              <a:t>aprendizaje</a:t>
            </a:r>
            <a:r>
              <a:rPr lang="en-US" sz="2000" dirty="0">
                <a:solidFill>
                  <a:srgbClr val="000000"/>
                </a:solidFill>
              </a:rPr>
              <a:t>, </a:t>
            </a:r>
            <a:r>
              <a:rPr lang="en-US" sz="2000" dirty="0" err="1">
                <a:solidFill>
                  <a:srgbClr val="000000"/>
                </a:solidFill>
              </a:rPr>
              <a:t>ya</a:t>
            </a:r>
            <a:r>
              <a:rPr lang="en-US" sz="2000" dirty="0">
                <a:solidFill>
                  <a:srgbClr val="000000"/>
                </a:solidFill>
              </a:rPr>
              <a:t> que no le </a:t>
            </a:r>
            <a:r>
              <a:rPr lang="en-US" sz="2000" dirty="0" err="1">
                <a:solidFill>
                  <a:srgbClr val="000000"/>
                </a:solidFill>
              </a:rPr>
              <a:t>tomará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mucho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tiempo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aprender</a:t>
            </a:r>
            <a:r>
              <a:rPr lang="en-US" sz="2000" dirty="0">
                <a:solidFill>
                  <a:srgbClr val="000000"/>
                </a:solidFill>
              </a:rPr>
              <a:t>. 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Es simple y </a:t>
            </a:r>
            <a:r>
              <a:rPr lang="en-US" sz="2000" dirty="0" err="1">
                <a:solidFill>
                  <a:srgbClr val="000000"/>
                </a:solidFill>
              </a:rPr>
              <a:t>fácil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usar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porque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ofrece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legibilidad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código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lang="es-MX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18" y="1237109"/>
            <a:ext cx="5456841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64" y="1286969"/>
            <a:ext cx="5253342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2448732" y="-8339"/>
            <a:ext cx="112679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142767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6"/>
    </mc:Choice>
    <mc:Fallback xmlns="">
      <p:transition spd="slow" advTm="3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86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2386739" y="-8339"/>
            <a:ext cx="11329897" cy="112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227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181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2563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276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6494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0953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089934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934" y="1262523"/>
            <a:ext cx="1666875" cy="16287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0"/>
    </mc:Choice>
    <mc:Fallback xmlns="">
      <p:transition spd="slow" advTm="3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756" y="152400"/>
            <a:ext cx="11484880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82" y="1059611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152400" y="1052827"/>
            <a:ext cx="11737648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61" y="152401"/>
            <a:ext cx="11794475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194873" y="-3969"/>
            <a:ext cx="9293902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8306" y="6415790"/>
            <a:ext cx="783693" cy="4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30b0c4ac-1c36-4d7b-a35f-182fee5e9ac9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763</Words>
  <Application>Microsoft Office PowerPoint</Application>
  <PresentationFormat>Widescreen</PresentationFormat>
  <Paragraphs>153</Paragraphs>
  <Slides>18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Trebuchet MS</vt:lpstr>
      <vt:lpstr>Wingdings</vt:lpstr>
      <vt:lpstr>Wingdings 3</vt:lpstr>
      <vt:lpstr>Facet</vt:lpstr>
      <vt:lpstr>Django</vt:lpstr>
      <vt:lpstr>¿QUE ES DJANGO?</vt:lpstr>
      <vt:lpstr>GENERALIDADES</vt:lpstr>
      <vt:lpstr>PowerPoint Presentation</vt:lpstr>
      <vt:lpstr>PowerPoint Presentation</vt:lpstr>
      <vt:lpstr>PowerPoint Presentation</vt:lpstr>
      <vt:lpstr>CARACTERÍSTICAS</vt:lpstr>
      <vt:lpstr>CARACTERÍSTICAS</vt:lpstr>
      <vt:lpstr>PowerPoint Presentation</vt:lpstr>
      <vt:lpstr>ARQUITECTURA DE DJANGO</vt:lpstr>
      <vt:lpstr>PowerPoint Presentation</vt:lpstr>
      <vt:lpstr>ARQUITECTURA DE DJANGO</vt:lpstr>
      <vt:lpstr>ARQUITECTURA DE DJANGO</vt:lpstr>
      <vt:lpstr>ARQUITECTURA DE DJANGO</vt:lpstr>
      <vt:lpstr>ARQUITECTURA DE DJANGO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</cp:revision>
  <dcterms:created xsi:type="dcterms:W3CDTF">2017-05-24T13:18:23Z</dcterms:created>
  <dcterms:modified xsi:type="dcterms:W3CDTF">2020-05-22T13:07:25Z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